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25"/>
  </p:notesMasterIdLst>
  <p:sldIdLst>
    <p:sldId id="259" r:id="rId3"/>
    <p:sldId id="260" r:id="rId4"/>
    <p:sldId id="257" r:id="rId5"/>
    <p:sldId id="258" r:id="rId6"/>
    <p:sldId id="261" r:id="rId7"/>
    <p:sldId id="278" r:id="rId8"/>
    <p:sldId id="279" r:id="rId9"/>
    <p:sldId id="280" r:id="rId10"/>
    <p:sldId id="282" r:id="rId11"/>
    <p:sldId id="267" r:id="rId12"/>
    <p:sldId id="268" r:id="rId13"/>
    <p:sldId id="274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81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F798"/>
    <a:srgbClr val="7FF9B0"/>
    <a:srgbClr val="48DCCD"/>
    <a:srgbClr val="DC2E8C"/>
    <a:srgbClr val="C7352E"/>
    <a:srgbClr val="FF870F"/>
    <a:srgbClr val="43C733"/>
    <a:srgbClr val="56E2A6"/>
    <a:srgbClr val="31DC85"/>
    <a:srgbClr val="50D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40" autoAdjust="0"/>
  </p:normalViewPr>
  <p:slideViewPr>
    <p:cSldViewPr snapToGrid="0" snapToObjects="1">
      <p:cViewPr>
        <p:scale>
          <a:sx n="66" d="100"/>
          <a:sy n="66" d="100"/>
        </p:scale>
        <p:origin x="768" y="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D53A2-06A2-C84D-AFD1-BEA017DD596C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5B45F-7C91-9A4B-A8DF-AC861F047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1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Darker shade on the far right</a:t>
            </a:r>
          </a:p>
          <a:p>
            <a:r>
              <a:rPr lang="en-US" dirty="0" smtClean="0"/>
              <a:t>RGB:</a:t>
            </a:r>
            <a:r>
              <a:rPr lang="en-US" baseline="0" dirty="0" smtClean="0"/>
              <a:t> R147, G230, B91</a:t>
            </a:r>
          </a:p>
          <a:p>
            <a:r>
              <a:rPr lang="en-US" baseline="0" dirty="0" smtClean="0"/>
              <a:t>HSV: H96, S60, V90</a:t>
            </a:r>
          </a:p>
          <a:p>
            <a:r>
              <a:rPr lang="en-US" b="1" baseline="0" dirty="0" smtClean="0"/>
              <a:t>#93E65B</a:t>
            </a:r>
            <a:endParaRPr lang="en-US" baseline="0" dirty="0" smtClean="0"/>
          </a:p>
          <a:p>
            <a:r>
              <a:rPr lang="en-US" baseline="0" dirty="0" smtClean="0"/>
              <a:t>For lighter shade on the far left</a:t>
            </a:r>
          </a:p>
          <a:p>
            <a:r>
              <a:rPr lang="en-US" baseline="0" dirty="0" smtClean="0"/>
              <a:t>RGB: R188, G226, B163</a:t>
            </a:r>
          </a:p>
          <a:p>
            <a:r>
              <a:rPr lang="en-US" baseline="0" dirty="0" smtClean="0"/>
              <a:t>HSV: H96, S28, V89</a:t>
            </a:r>
          </a:p>
          <a:p>
            <a:r>
              <a:rPr lang="en-US" b="1" baseline="0" dirty="0" smtClean="0"/>
              <a:t>#BCE2A3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5B45F-7C91-9A4B-A8DF-AC861F0477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1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523220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752646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273232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00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849135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141622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85772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34342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9F54F3-7277-5A42-BFB6-7CC7E71D4D13}" type="slidenum">
              <a:rPr lang="en-US" smtClean="0">
                <a:solidFill>
                  <a:srgbClr val="434342"/>
                </a:solidFill>
                <a:latin typeface="Franklin Gothic Book"/>
              </a:rPr>
              <a:pPr/>
              <a:t>‹#›</a:t>
            </a:fld>
            <a:endParaRPr lang="en-US">
              <a:solidFill>
                <a:srgbClr val="434342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316159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873459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9615918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73680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F67F6B-457E-C245-ACAD-FB1AE6EC0762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0316CB96-9FB0-6B4B-9B8A-6563A6B380E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A4FBBB-6669-7D46-B1B6-2CCA78C1A0A3}" type="datetimeFigureOut">
              <a:rPr lang="en-US" smtClean="0">
                <a:latin typeface="Franklin Gothic Book"/>
              </a:rPr>
              <a:pPr/>
              <a:t>6/6/2014</a:t>
            </a:fld>
            <a:endParaRPr lang="en-US"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4B9F54F3-7277-5A42-BFB6-7CC7E71D4D13}" type="slidenum">
              <a:rPr lang="en-US" smtClean="0">
                <a:latin typeface="Franklin Gothic Book"/>
              </a:rPr>
              <a:pPr/>
              <a:t>‹#›</a:t>
            </a:fld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13621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.davidson.edu/people/kabernd/berndcv/lab/epithelialinfoweb/index.html" TargetMode="External"/><Relationship Id="rId2" Type="http://schemas.openxmlformats.org/officeDocument/2006/relationships/hyperlink" Target="http://www.britannica.com/EBchecked/topic/132995/connective-tissu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otany.uwc.ac.za/sci_ed/grade10/mammal/nervous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ng anim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0" y="0"/>
            <a:ext cx="3810000" cy="3492500"/>
          </a:xfrm>
          <a:prstGeom prst="rect">
            <a:avLst/>
          </a:prstGeom>
        </p:spPr>
      </p:pic>
      <p:sp>
        <p:nvSpPr>
          <p:cNvPr id="4" name="Explosion 1 3"/>
          <p:cNvSpPr/>
          <p:nvPr/>
        </p:nvSpPr>
        <p:spPr>
          <a:xfrm rot="961705">
            <a:off x="2970925" y="433430"/>
            <a:ext cx="6062630" cy="4460484"/>
          </a:xfrm>
          <a:prstGeom prst="irregularSeal1">
            <a:avLst/>
          </a:prstGeom>
          <a:solidFill>
            <a:srgbClr val="A53333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798773">
            <a:off x="4501623" y="1900578"/>
            <a:ext cx="5046496" cy="1778326"/>
          </a:xfrm>
        </p:spPr>
        <p:txBody>
          <a:bodyPr>
            <a:normAutofit/>
          </a:bodyPr>
          <a:lstStyle/>
          <a:p>
            <a:r>
              <a:rPr lang="en-US" sz="10500" dirty="0" smtClean="0">
                <a:solidFill>
                  <a:schemeClr val="bg1"/>
                </a:solidFill>
                <a:latin typeface="Bernard MT Condensed"/>
                <a:cs typeface="Bernard MT Condensed"/>
              </a:rPr>
              <a:t>CELLS</a:t>
            </a:r>
            <a:endParaRPr lang="en-US" sz="10500" dirty="0">
              <a:solidFill>
                <a:schemeClr val="bg1"/>
              </a:solidFill>
              <a:latin typeface="Bernard MT Condensed"/>
              <a:cs typeface="Bernard MT Condensed"/>
            </a:endParaRPr>
          </a:p>
        </p:txBody>
      </p:sp>
      <p:pic>
        <p:nvPicPr>
          <p:cNvPr id="6" name="Picture 5" descr="png c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2783">
            <a:off x="163339" y="2384000"/>
            <a:ext cx="4619253" cy="4580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2257" y="4905538"/>
            <a:ext cx="399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American Typewriter"/>
                <a:cs typeface="American Typewriter"/>
              </a:rPr>
              <a:t>Our Very Big World is Made from Very Little Helpers!</a:t>
            </a:r>
          </a:p>
        </p:txBody>
      </p:sp>
    </p:spTree>
    <p:extLst>
      <p:ext uri="{BB962C8B-B14F-4D97-AF65-F5344CB8AC3E}">
        <p14:creationId xmlns:p14="http://schemas.microsoft.com/office/powerpoint/2010/main" val="6099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79893" y="229837"/>
            <a:ext cx="4741891" cy="1321454"/>
            <a:chOff x="179893" y="229837"/>
            <a:chExt cx="4741891" cy="1321454"/>
          </a:xfrm>
        </p:grpSpPr>
        <p:sp>
          <p:nvSpPr>
            <p:cNvPr id="4" name="Round Diagonal Corner Rectangle 3"/>
            <p:cNvSpPr/>
            <p:nvPr/>
          </p:nvSpPr>
          <p:spPr>
            <a:xfrm>
              <a:off x="179893" y="229837"/>
              <a:ext cx="4741891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8630" y="410486"/>
              <a:ext cx="39129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 smtClean="0">
                  <a:latin typeface="American Typewriter"/>
                  <a:cs typeface="American Typewriter"/>
                </a:rPr>
                <a:t>Cytoplasm</a:t>
              </a:r>
              <a:endParaRPr lang="en-US" sz="5000" dirty="0">
                <a:latin typeface="American Typewriter"/>
                <a:cs typeface="American Typewriter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-172455" y="1853303"/>
            <a:ext cx="5894803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halkduster"/>
                <a:cs typeface="Chalkduster"/>
              </a:rPr>
              <a:t>What’s INSIDE the cell’s membrane?</a:t>
            </a:r>
          </a:p>
          <a:p>
            <a:endParaRPr lang="en-US" dirty="0" smtClean="0"/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b="1" u="sng" dirty="0">
                <a:solidFill>
                  <a:srgbClr val="E2751D"/>
                </a:solidFill>
              </a:rPr>
              <a:t>Cytoplasm</a:t>
            </a:r>
            <a:r>
              <a:rPr lang="en-US" dirty="0"/>
              <a:t> in animal cells is a gel-like fluid inside the cell </a:t>
            </a:r>
            <a:r>
              <a:rPr lang="en-US" dirty="0" smtClean="0"/>
              <a:t>membrane. This </a:t>
            </a:r>
            <a:r>
              <a:rPr lang="en-US" dirty="0"/>
              <a:t>gel is water-based  to keep the rest of the organelles suspended in place inside the cell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Think of the Cytoplasm as Jell-O; it’s wiggly on the outside but if any object is inside of it, the object stays in place. The Cytoplasm’s unique consistency is much like Jell-O. keeps organelles from moving around the cell just like Jell-O keeps things from moving around inside of it (like.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915560" y="229837"/>
            <a:ext cx="3064791" cy="5605679"/>
            <a:chOff x="5722348" y="229837"/>
            <a:chExt cx="3064791" cy="5605679"/>
          </a:xfrm>
        </p:grpSpPr>
        <p:pic>
          <p:nvPicPr>
            <p:cNvPr id="7" name="Picture 6" descr="cytoplasm2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348" y="229837"/>
              <a:ext cx="3064791" cy="2646291"/>
            </a:xfrm>
            <a:prstGeom prst="rect">
              <a:avLst/>
            </a:prstGeom>
          </p:spPr>
        </p:pic>
        <p:pic>
          <p:nvPicPr>
            <p:cNvPr id="14" name="Picture 13" descr="cytoplasm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023" y="3099767"/>
              <a:ext cx="2377440" cy="219456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flipH="1">
              <a:off x="6835385" y="2183642"/>
              <a:ext cx="448875" cy="1924334"/>
            </a:xfrm>
            <a:prstGeom prst="straightConnector1">
              <a:avLst/>
            </a:prstGeom>
            <a:ln w="57150" cmpd="sng">
              <a:solidFill>
                <a:srgbClr val="48DCCD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5928862" y="5467583"/>
              <a:ext cx="2651760" cy="3119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04195" y="5466184"/>
              <a:ext cx="2901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Kristen ITC" panose="03050502040202030202" pitchFamily="66" charset="0"/>
                  <a:cs typeface="Chalkduster"/>
                </a:rPr>
                <a:t>Under the Microscope</a:t>
              </a:r>
              <a:endParaRPr lang="en-US" dirty="0">
                <a:latin typeface="Kristen ITC" panose="03050502040202030202" pitchFamily="66" charset="0"/>
                <a:cs typeface="Chalkdus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09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9893" y="229837"/>
            <a:ext cx="5342676" cy="1321454"/>
            <a:chOff x="179894" y="229837"/>
            <a:chExt cx="4116812" cy="1321454"/>
          </a:xfrm>
        </p:grpSpPr>
        <p:sp>
          <p:nvSpPr>
            <p:cNvPr id="6" name="Round Diagonal Corner Rectangle 5"/>
            <p:cNvSpPr/>
            <p:nvPr/>
          </p:nvSpPr>
          <p:spPr>
            <a:xfrm>
              <a:off x="179894" y="229837"/>
              <a:ext cx="4116812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1008" y="460334"/>
              <a:ext cx="39169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 smtClean="0">
                  <a:latin typeface="American Typewriter"/>
                  <a:cs typeface="American Typewriter"/>
                </a:rPr>
                <a:t>Cell Membrane</a:t>
              </a:r>
              <a:endParaRPr lang="en-US" sz="5000" dirty="0">
                <a:latin typeface="American Typewriter"/>
                <a:cs typeface="American Typewriter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44717" y="1814738"/>
            <a:ext cx="4702449" cy="489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halkduster"/>
                <a:cs typeface="Chalkduster"/>
              </a:rPr>
              <a:t>What’s a Membrane?</a:t>
            </a:r>
          </a:p>
          <a:p>
            <a:endParaRPr lang="en-US" sz="2400" b="1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Membrane is just another word for a barrier.</a:t>
            </a:r>
          </a:p>
          <a:p>
            <a:endParaRPr lang="en-US" sz="2400" b="1" dirty="0"/>
          </a:p>
          <a:p>
            <a:r>
              <a:rPr lang="en-US" sz="2400" b="1" dirty="0" smtClean="0">
                <a:latin typeface="Chalkduster"/>
                <a:cs typeface="Chalkduster"/>
              </a:rPr>
              <a:t>What’s a CELL membrane?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animal </a:t>
            </a:r>
            <a:r>
              <a:rPr lang="en-US" b="1" u="sng" dirty="0" smtClean="0">
                <a:solidFill>
                  <a:srgbClr val="E2751D"/>
                </a:solidFill>
              </a:rPr>
              <a:t>Cell membrane </a:t>
            </a:r>
            <a:r>
              <a:rPr lang="en-US" dirty="0" smtClean="0"/>
              <a:t>is a lipid bilayer where proteins are embedded.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 other words, </a:t>
            </a:r>
            <a:r>
              <a:rPr lang="en-US" dirty="0"/>
              <a:t>the cell membrane for an animal cell </a:t>
            </a:r>
            <a:r>
              <a:rPr lang="en-US" u="sng" dirty="0"/>
              <a:t>controls movement into and out of the cell </a:t>
            </a:r>
            <a:r>
              <a:rPr lang="en-US" dirty="0"/>
              <a:t>and holds the contents of the cell together </a:t>
            </a:r>
            <a:r>
              <a:rPr lang="en-US" dirty="0" smtClean="0"/>
              <a:t>(to give the cell its shape).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pic>
        <p:nvPicPr>
          <p:cNvPr id="9" name="Picture 8" descr="cellmembrane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80" y="456204"/>
            <a:ext cx="2928483" cy="2528596"/>
          </a:xfrm>
          <a:prstGeom prst="rect">
            <a:avLst/>
          </a:prstGeom>
        </p:spPr>
      </p:pic>
      <p:pic>
        <p:nvPicPr>
          <p:cNvPr id="10" name="Picture 9" descr="Annular_Gap_Junction_Vesic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57" y="3175384"/>
            <a:ext cx="2741260" cy="21723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07623" y="5715053"/>
            <a:ext cx="325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Under the Microscope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200921" y="2920914"/>
            <a:ext cx="235165" cy="862395"/>
          </a:xfrm>
          <a:prstGeom prst="straightConnector1">
            <a:avLst/>
          </a:prstGeom>
          <a:ln w="57150" cmpd="sng">
            <a:solidFill>
              <a:srgbClr val="7E3DB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3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0120" y="229838"/>
            <a:ext cx="8575775" cy="1149994"/>
            <a:chOff x="179893" y="229837"/>
            <a:chExt cx="6067104" cy="1321454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79893" y="229837"/>
              <a:ext cx="6067104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526" y="410486"/>
              <a:ext cx="5865459" cy="813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American Typewriter"/>
                  <a:cs typeface="American Typewriter"/>
                </a:rPr>
                <a:t>Smooth Endoplasmic Reticulum</a:t>
              </a:r>
              <a:endParaRPr lang="en-US" sz="4000" dirty="0">
                <a:latin typeface="American Typewriter"/>
                <a:cs typeface="American Typewriter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73325" y="1735570"/>
            <a:ext cx="4721918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Chalkduster"/>
                <a:cs typeface="Chalkduster"/>
              </a:rPr>
              <a:t>Why is the Smooth ER “Smooth”?</a:t>
            </a:r>
          </a:p>
          <a:p>
            <a:pPr algn="ctr"/>
            <a:endParaRPr lang="en-US" sz="2400" dirty="0" smtClean="0">
              <a:solidFill>
                <a:srgbClr val="000000"/>
              </a:solidFill>
              <a:latin typeface="Chalkduster"/>
              <a:cs typeface="Chalkdust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Endoplasmic Reticulum (ER) is made of two parts: the Rough Endoplasmic Reticulum and the Smooth Endoplasmic </a:t>
            </a:r>
            <a:r>
              <a:rPr lang="en-US" dirty="0" smtClean="0">
                <a:solidFill>
                  <a:srgbClr val="000000"/>
                </a:solidFill>
              </a:rPr>
              <a:t>Reticulum.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The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b="1" u="sng" dirty="0">
                <a:solidFill>
                  <a:srgbClr val="FF6600"/>
                </a:solidFill>
              </a:rPr>
              <a:t>Smooth Endoplasmic Reticulum </a:t>
            </a:r>
            <a:r>
              <a:rPr lang="en-US" dirty="0"/>
              <a:t>is a network of membranes that produces lipids (fats) and breaks down toxins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Smooth ER does not have any Ribosomes attached to its membranes which is why it’s called “Smooth”.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66113" y="1094934"/>
            <a:ext cx="3063240" cy="5607078"/>
            <a:chOff x="1143455" y="229837"/>
            <a:chExt cx="3063240" cy="5607078"/>
          </a:xfrm>
        </p:grpSpPr>
        <p:pic>
          <p:nvPicPr>
            <p:cNvPr id="14" name="Picture 13" descr="rough.jpg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355" y="3099767"/>
              <a:ext cx="2377440" cy="219456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455" y="229837"/>
              <a:ext cx="3063240" cy="2642616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flipH="1">
              <a:off x="2706485" y="1763095"/>
              <a:ext cx="910172" cy="2234080"/>
            </a:xfrm>
            <a:prstGeom prst="straightConnector1">
              <a:avLst/>
            </a:prstGeom>
            <a:ln w="57150" cmpd="sng">
              <a:solidFill>
                <a:srgbClr val="57F798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224528" y="5467583"/>
              <a:ext cx="2901094" cy="369332"/>
              <a:chOff x="5997407" y="5466184"/>
              <a:chExt cx="2901094" cy="36933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122074" y="5467583"/>
                <a:ext cx="2651760" cy="311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997407" y="5466184"/>
                <a:ext cx="2901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Kristen ITC" panose="03050502040202030202" pitchFamily="66" charset="0"/>
                    <a:cs typeface="Chalkduster"/>
                  </a:rPr>
                  <a:t>Under the Microscope</a:t>
                </a:r>
                <a:endParaRPr lang="en-US" dirty="0">
                  <a:latin typeface="Kristen ITC" panose="03050502040202030202" pitchFamily="66" charset="0"/>
                  <a:cs typeface="Chalkdus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5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9893" y="229837"/>
            <a:ext cx="4741891" cy="1321454"/>
            <a:chOff x="179893" y="229837"/>
            <a:chExt cx="4741891" cy="1321454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79893" y="229837"/>
              <a:ext cx="4741891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630" y="410486"/>
              <a:ext cx="39129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 smtClean="0">
                  <a:latin typeface="American Typewriter"/>
                  <a:cs typeface="American Typewriter"/>
                </a:rPr>
                <a:t>Nucleus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86345" y="1766167"/>
            <a:ext cx="4410090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halkduster"/>
                <a:cs typeface="Chalkduster"/>
              </a:rPr>
              <a:t>How Does the Cell Know what to do?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u="sng" dirty="0">
                <a:solidFill>
                  <a:srgbClr val="E2751D"/>
                </a:solidFill>
              </a:rPr>
              <a:t>N</a:t>
            </a:r>
            <a:r>
              <a:rPr lang="en-US" b="1" u="sng" dirty="0" smtClean="0">
                <a:solidFill>
                  <a:srgbClr val="E2751D"/>
                </a:solidFill>
              </a:rPr>
              <a:t>ucleus</a:t>
            </a:r>
            <a:r>
              <a:rPr lang="en-US" dirty="0" smtClean="0"/>
              <a:t> is the command center of the cell, some people think of it as the cell’s “brain”.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nucleus stores many instructions for the cell. These instructions help the cell: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Synthesize (build) proteins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Reproduce to make more cells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Carry out genetic information so that the cell can do what it was created to do</a:t>
            </a:r>
          </a:p>
          <a:p>
            <a:endParaRPr lang="en-US" dirty="0"/>
          </a:p>
        </p:txBody>
      </p:sp>
      <p:pic>
        <p:nvPicPr>
          <p:cNvPr id="8" name="Picture 7" descr="Nucleu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93" y="410486"/>
            <a:ext cx="2927372" cy="2518320"/>
          </a:xfrm>
          <a:prstGeom prst="rect">
            <a:avLst/>
          </a:prstGeom>
        </p:spPr>
      </p:pic>
      <p:pic>
        <p:nvPicPr>
          <p:cNvPr id="9" name="Picture 8" descr="nucleu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80" y="4133630"/>
            <a:ext cx="2707885" cy="24421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6671" y="3378166"/>
            <a:ext cx="324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Under the Microscope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493550" y="3848669"/>
            <a:ext cx="149196" cy="815232"/>
          </a:xfrm>
          <a:prstGeom prst="straightConnector1">
            <a:avLst/>
          </a:prstGeom>
          <a:ln w="57150" cmpd="sng">
            <a:solidFill>
              <a:srgbClr val="4DDC33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9893" y="211350"/>
            <a:ext cx="5714910" cy="1165674"/>
            <a:chOff x="179893" y="229837"/>
            <a:chExt cx="4741891" cy="1321454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79893" y="229837"/>
              <a:ext cx="4741891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24" y="410485"/>
              <a:ext cx="3912901" cy="1076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dirty="0" smtClean="0">
                  <a:latin typeface="American Typewriter"/>
                  <a:cs typeface="American Typewriter"/>
                </a:rPr>
                <a:t>Golgi Apparatus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6200" y="1577548"/>
            <a:ext cx="5245486" cy="515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duster"/>
                <a:cs typeface="Chalkduster"/>
              </a:rPr>
              <a:t>Where do Proteins go after they are made?</a:t>
            </a:r>
          </a:p>
          <a:p>
            <a:endParaRPr lang="en-US" sz="1700" dirty="0"/>
          </a:p>
          <a:p>
            <a:pPr marL="285750" indent="-285750">
              <a:buFont typeface="Arial"/>
              <a:buChar char="•"/>
            </a:pPr>
            <a:r>
              <a:rPr lang="en-US" sz="1650" dirty="0" smtClean="0"/>
              <a:t>The proteins that are made from the Ribosomes found on the Endoplasmic Reticulum are transported to the Golgi Apparatus</a:t>
            </a:r>
          </a:p>
          <a:p>
            <a:endParaRPr lang="en-US" sz="1650" dirty="0"/>
          </a:p>
          <a:p>
            <a:pPr marL="285750" indent="-285750">
              <a:buFont typeface="Arial"/>
              <a:buChar char="•"/>
            </a:pPr>
            <a:r>
              <a:rPr lang="en-US" sz="1650" dirty="0" smtClean="0"/>
              <a:t>The </a:t>
            </a:r>
            <a:r>
              <a:rPr lang="en-US" sz="1650" b="1" u="sng" dirty="0" smtClean="0">
                <a:solidFill>
                  <a:srgbClr val="E2751D"/>
                </a:solidFill>
              </a:rPr>
              <a:t>Golgi Apparatus</a:t>
            </a:r>
            <a:r>
              <a:rPr lang="en-US" sz="1650" b="1" dirty="0" smtClean="0">
                <a:solidFill>
                  <a:srgbClr val="E2751D"/>
                </a:solidFill>
              </a:rPr>
              <a:t> </a:t>
            </a:r>
            <a:r>
              <a:rPr lang="en-US" sz="1650" dirty="0" smtClean="0"/>
              <a:t>is composed of </a:t>
            </a:r>
            <a:r>
              <a:rPr lang="en-US" sz="1650" dirty="0"/>
              <a:t>s</a:t>
            </a:r>
            <a:r>
              <a:rPr lang="en-US" sz="1650" dirty="0" smtClean="0"/>
              <a:t>tacks </a:t>
            </a:r>
            <a:r>
              <a:rPr lang="en-US" sz="1650" dirty="0"/>
              <a:t>of flattened membrane </a:t>
            </a:r>
            <a:r>
              <a:rPr lang="en-US" sz="1650" dirty="0" smtClean="0"/>
              <a:t>sacs.</a:t>
            </a:r>
          </a:p>
          <a:p>
            <a:endParaRPr lang="en-US" sz="1650" dirty="0"/>
          </a:p>
          <a:p>
            <a:pPr marL="285750" indent="-285750">
              <a:buFont typeface="Arial"/>
              <a:buChar char="•"/>
            </a:pPr>
            <a:r>
              <a:rPr lang="en-US" sz="1650" dirty="0" smtClean="0"/>
              <a:t>The job of the Golgi Apparatus is to modify, sort, and package </a:t>
            </a:r>
            <a:r>
              <a:rPr lang="en-US" sz="1650" dirty="0"/>
              <a:t>proteins from the </a:t>
            </a:r>
            <a:r>
              <a:rPr lang="en-US" sz="1650" dirty="0" smtClean="0"/>
              <a:t>ER. From there, the packaged proteins are transported to different parts of the cell</a:t>
            </a:r>
          </a:p>
          <a:p>
            <a:endParaRPr lang="en-US" sz="1650" dirty="0" smtClean="0"/>
          </a:p>
          <a:p>
            <a:pPr marL="285750" indent="-285750">
              <a:buFont typeface="Arial"/>
              <a:buChar char="•"/>
            </a:pPr>
            <a:r>
              <a:rPr lang="en-US" sz="1650" dirty="0" smtClean="0"/>
              <a:t>The Golgi Apparatus is like the </a:t>
            </a:r>
            <a:r>
              <a:rPr lang="en-US" sz="1650" dirty="0"/>
              <a:t>“UPS” of the cell, ships things where they need to go within the cell</a:t>
            </a:r>
          </a:p>
          <a:p>
            <a:endParaRPr lang="en-US" sz="1650" dirty="0"/>
          </a:p>
        </p:txBody>
      </p:sp>
      <p:pic>
        <p:nvPicPr>
          <p:cNvPr id="8" name="Picture 7" descr="golgi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39" y="4092456"/>
            <a:ext cx="3433442" cy="2191420"/>
          </a:xfrm>
          <a:prstGeom prst="rect">
            <a:avLst/>
          </a:prstGeom>
        </p:spPr>
      </p:pic>
      <p:pic>
        <p:nvPicPr>
          <p:cNvPr id="9" name="Picture 8" descr="golgiapparat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22" y="370702"/>
            <a:ext cx="3005759" cy="2570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4012" y="3309818"/>
            <a:ext cx="30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Under the Microscope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164694" y="3716138"/>
            <a:ext cx="282198" cy="862395"/>
          </a:xfrm>
          <a:prstGeom prst="straightConnector1">
            <a:avLst/>
          </a:prstGeom>
          <a:ln w="57150" cmpd="sng">
            <a:solidFill>
              <a:srgbClr val="DC3EAD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4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251" y="1859037"/>
            <a:ext cx="462453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halkduster"/>
                <a:cs typeface="Chalkduster"/>
              </a:rPr>
              <a:t>What’s Inside the Nucleus?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Inside the</a:t>
            </a:r>
            <a:r>
              <a:rPr lang="en-US" b="1" dirty="0" smtClean="0">
                <a:solidFill>
                  <a:srgbClr val="FF6600"/>
                </a:solidFill>
              </a:rPr>
              <a:t> </a:t>
            </a:r>
            <a:r>
              <a:rPr lang="en-US" b="1" u="sng" dirty="0" smtClean="0">
                <a:solidFill>
                  <a:srgbClr val="FF870F"/>
                </a:solidFill>
              </a:rPr>
              <a:t>Nucleus</a:t>
            </a:r>
            <a:r>
              <a:rPr lang="en-US" b="1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is a concentration of chromosomes surrounded by a double membrane, known as the Nucleolus.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Nucleolus is where </a:t>
            </a:r>
            <a:r>
              <a:rPr lang="en-US" dirty="0" err="1" smtClean="0"/>
              <a:t>rRNA</a:t>
            </a:r>
            <a:r>
              <a:rPr lang="en-US" dirty="0" smtClean="0"/>
              <a:t> (ribosomal RNA) is synthesized and ribosomes are assembled.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 other words, the Nucleolus helps prepare the ribosomes so that they can make proteins for the cell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9893" y="229837"/>
            <a:ext cx="4741891" cy="1321454"/>
            <a:chOff x="179893" y="229837"/>
            <a:chExt cx="4741891" cy="1321454"/>
          </a:xfrm>
        </p:grpSpPr>
        <p:sp>
          <p:nvSpPr>
            <p:cNvPr id="6" name="Round Diagonal Corner Rectangle 5"/>
            <p:cNvSpPr/>
            <p:nvPr/>
          </p:nvSpPr>
          <p:spPr>
            <a:xfrm>
              <a:off x="179893" y="229837"/>
              <a:ext cx="4741891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630" y="410486"/>
              <a:ext cx="39129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 smtClean="0">
                  <a:latin typeface="American Typewriter"/>
                  <a:cs typeface="American Typewriter"/>
                </a:rPr>
                <a:t>Nucleolus</a:t>
              </a:r>
              <a:endParaRPr lang="en-US" sz="5000" dirty="0">
                <a:latin typeface="American Typewriter"/>
                <a:cs typeface="American Typewriter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76594" y="571031"/>
            <a:ext cx="3064502" cy="5611348"/>
            <a:chOff x="899878" y="229837"/>
            <a:chExt cx="3064502" cy="5611348"/>
          </a:xfrm>
        </p:grpSpPr>
        <p:pic>
          <p:nvPicPr>
            <p:cNvPr id="14" name="Picture 13" descr="nucleolus2.jpg"/>
            <p:cNvPicPr>
              <a:picLocks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78" y="229837"/>
              <a:ext cx="3064502" cy="26426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868" y="3099767"/>
              <a:ext cx="2377440" cy="219456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flipH="1">
              <a:off x="2493640" y="1242694"/>
              <a:ext cx="1" cy="2510440"/>
            </a:xfrm>
            <a:prstGeom prst="straightConnector1">
              <a:avLst/>
            </a:prstGeom>
            <a:ln w="57150" cmpd="sng">
              <a:solidFill>
                <a:srgbClr val="57F798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043093" y="5471853"/>
              <a:ext cx="2901094" cy="369332"/>
              <a:chOff x="5997407" y="5466184"/>
              <a:chExt cx="2901094" cy="36933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122074" y="5467583"/>
                <a:ext cx="2651760" cy="311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997407" y="5466184"/>
                <a:ext cx="2901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Kristen ITC" panose="03050502040202030202" pitchFamily="66" charset="0"/>
                    <a:cs typeface="Chalkduster"/>
                  </a:rPr>
                  <a:t>Under the Microscope</a:t>
                </a:r>
                <a:endParaRPr lang="en-US" dirty="0">
                  <a:latin typeface="Kristen ITC" panose="03050502040202030202" pitchFamily="66" charset="0"/>
                  <a:cs typeface="Chalkdus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82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29837"/>
            <a:ext cx="5558134" cy="1811865"/>
            <a:chOff x="179893" y="229837"/>
            <a:chExt cx="4741891" cy="1811865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79893" y="229837"/>
              <a:ext cx="4741891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630" y="410486"/>
              <a:ext cx="391290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 smtClean="0">
                  <a:latin typeface="American Typewriter"/>
                  <a:cs typeface="American Typewriter"/>
                </a:rPr>
                <a:t>Mitochondria</a:t>
              </a:r>
              <a:endParaRPr lang="en-US" sz="5000" dirty="0">
                <a:latin typeface="American Typewriter"/>
                <a:cs typeface="American Typewriter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67757" y="2075796"/>
            <a:ext cx="44961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halkduster"/>
                <a:cs typeface="Chalkduster"/>
              </a:rPr>
              <a:t>Where Does the Cell Get the Energy to do all of this?</a:t>
            </a:r>
          </a:p>
          <a:p>
            <a:pPr marL="285750" indent="-285750" algn="ctr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cell derives energy to perform all of its tasks from the Mitochondrion.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u="sng" dirty="0" smtClean="0">
                <a:solidFill>
                  <a:srgbClr val="E2751D"/>
                </a:solidFill>
              </a:rPr>
              <a:t>Mitochondrion</a:t>
            </a:r>
            <a:r>
              <a:rPr lang="en-US" dirty="0" smtClean="0"/>
              <a:t> are known as the “Power-plants” or “Power-houses” of the cell because they are responsible for generating energy that the cell uses to perform</a:t>
            </a:r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558134" y="310575"/>
            <a:ext cx="3380809" cy="5578384"/>
            <a:chOff x="777234" y="229837"/>
            <a:chExt cx="3380809" cy="5578384"/>
          </a:xfrm>
        </p:grpSpPr>
        <p:pic>
          <p:nvPicPr>
            <p:cNvPr id="13" name="Picture 12" descr="mitochondria2.jpg"/>
            <p:cNvPicPr>
              <a:picLocks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19" y="229837"/>
              <a:ext cx="3063240" cy="2642616"/>
            </a:xfrm>
            <a:prstGeom prst="rect">
              <a:avLst/>
            </a:prstGeom>
          </p:spPr>
        </p:pic>
        <p:pic>
          <p:nvPicPr>
            <p:cNvPr id="14" name="Picture 13" descr="mitochondria 0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34" y="3099767"/>
              <a:ext cx="3380809" cy="219456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811265" y="1992236"/>
              <a:ext cx="0" cy="1638068"/>
            </a:xfrm>
            <a:prstGeom prst="straightConnector1">
              <a:avLst/>
            </a:prstGeom>
            <a:ln w="5715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1017091" y="5438889"/>
              <a:ext cx="2901094" cy="369332"/>
              <a:chOff x="5997407" y="5466184"/>
              <a:chExt cx="2901094" cy="36933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122074" y="5467583"/>
                <a:ext cx="2651760" cy="311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997407" y="5466184"/>
                <a:ext cx="2901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Kristen ITC" panose="03050502040202030202" pitchFamily="66" charset="0"/>
                    <a:cs typeface="Chalkduster"/>
                  </a:rPr>
                  <a:t>Under the Microscope</a:t>
                </a:r>
                <a:endParaRPr lang="en-US" dirty="0">
                  <a:latin typeface="Kristen ITC" panose="03050502040202030202" pitchFamily="66" charset="0"/>
                  <a:cs typeface="Chalkdus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289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0120" y="229838"/>
            <a:ext cx="8575775" cy="1149994"/>
            <a:chOff x="179893" y="229837"/>
            <a:chExt cx="6067104" cy="1321454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79893" y="229837"/>
              <a:ext cx="6067104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526" y="410486"/>
              <a:ext cx="5865459" cy="54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American Typewriter"/>
                  <a:cs typeface="American Typewriter"/>
                </a:rPr>
                <a:t>Rough Endoplasmic Reticulum</a:t>
              </a:r>
              <a:endParaRPr lang="en-US" sz="4000" dirty="0">
                <a:latin typeface="American Typewriter"/>
                <a:cs typeface="American Typewriter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253578" y="1641150"/>
            <a:ext cx="5155218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halkduster"/>
                <a:cs typeface="Chalkduster"/>
              </a:rPr>
              <a:t>What </a:t>
            </a:r>
            <a:r>
              <a:rPr lang="en-US" sz="2400" b="1" dirty="0" smtClean="0">
                <a:solidFill>
                  <a:srgbClr val="000000"/>
                </a:solidFill>
                <a:latin typeface="Chalkduster"/>
                <a:cs typeface="Chalkduster"/>
              </a:rPr>
              <a:t>do </a:t>
            </a:r>
            <a:r>
              <a:rPr lang="en-US" sz="2400" b="1" dirty="0">
                <a:solidFill>
                  <a:srgbClr val="000000"/>
                </a:solidFill>
                <a:latin typeface="Chalkduster"/>
                <a:cs typeface="Chalkduster"/>
              </a:rPr>
              <a:t>Ribosomes have to do with the Endoplasmic Reticulum?</a:t>
            </a:r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b="1" u="sng" dirty="0">
                <a:solidFill>
                  <a:schemeClr val="accent3"/>
                </a:solidFill>
              </a:rPr>
              <a:t>Rough Endoplasmic Reticulum </a:t>
            </a:r>
            <a:r>
              <a:rPr lang="en-US" dirty="0"/>
              <a:t>is network of membranes containing </a:t>
            </a:r>
            <a:r>
              <a:rPr lang="en-US" dirty="0" smtClean="0"/>
              <a:t>ribosomes</a:t>
            </a:r>
            <a:r>
              <a:rPr lang="en-US" dirty="0"/>
              <a:t> </a:t>
            </a:r>
            <a:r>
              <a:rPr lang="en-US" dirty="0" smtClean="0"/>
              <a:t>(which is why it’s called the rough ER).</a:t>
            </a:r>
            <a:endParaRPr lang="en-US" dirty="0"/>
          </a:p>
          <a:p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The Rough ER acts as a packaging system that, combined with the ribosomes, helps make the proteins and membranes for the cell. These parts are then transported to the Golgi Apparatus (which we will explain next)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682494" y="924640"/>
            <a:ext cx="3063240" cy="5713998"/>
            <a:chOff x="490096" y="233512"/>
            <a:chExt cx="3063240" cy="5713998"/>
          </a:xfrm>
        </p:grpSpPr>
        <p:grpSp>
          <p:nvGrpSpPr>
            <p:cNvPr id="21" name="Group 20"/>
            <p:cNvGrpSpPr/>
            <p:nvPr/>
          </p:nvGrpSpPr>
          <p:grpSpPr>
            <a:xfrm>
              <a:off x="571169" y="2116681"/>
              <a:ext cx="2901094" cy="3830829"/>
              <a:chOff x="1037576" y="2006086"/>
              <a:chExt cx="2901094" cy="3830829"/>
            </a:xfrm>
          </p:grpSpPr>
          <p:pic>
            <p:nvPicPr>
              <p:cNvPr id="23" name="Picture 22" descr="rough.jpg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403" y="3120606"/>
                <a:ext cx="2377440" cy="2194560"/>
              </a:xfrm>
              <a:prstGeom prst="rect">
                <a:avLst/>
              </a:prstGeom>
            </p:spPr>
          </p:pic>
          <p:cxnSp>
            <p:nvCxnSpPr>
              <p:cNvPr id="24" name="Straight Arrow Connector 23"/>
              <p:cNvCxnSpPr/>
              <p:nvPr/>
            </p:nvCxnSpPr>
            <p:spPr>
              <a:xfrm>
                <a:off x="2179409" y="2006086"/>
                <a:ext cx="0" cy="1337615"/>
              </a:xfrm>
              <a:prstGeom prst="straightConnector1">
                <a:avLst/>
              </a:prstGeom>
              <a:ln w="57150" cmpd="sng">
                <a:solidFill>
                  <a:srgbClr val="43C733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1037576" y="5467583"/>
                <a:ext cx="2901094" cy="369332"/>
                <a:chOff x="5997407" y="5466184"/>
                <a:chExt cx="2901094" cy="369332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6122074" y="5467583"/>
                  <a:ext cx="2651760" cy="31194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997407" y="5466184"/>
                  <a:ext cx="29010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Kristen ITC" panose="03050502040202030202" pitchFamily="66" charset="0"/>
                      <a:cs typeface="Chalkduster"/>
                    </a:rPr>
                    <a:t>Under the Microscope</a:t>
                  </a:r>
                  <a:endParaRPr lang="en-US" dirty="0">
                    <a:latin typeface="Kristen ITC" panose="03050502040202030202" pitchFamily="66" charset="0"/>
                    <a:cs typeface="Chalkduster"/>
                  </a:endParaRPr>
                </a:p>
              </p:txBody>
            </p:sp>
          </p:grpSp>
        </p:grpSp>
        <p:pic>
          <p:nvPicPr>
            <p:cNvPr id="22" name="Picture 21"/>
            <p:cNvPicPr>
              <a:picLocks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96" y="233512"/>
              <a:ext cx="3063240" cy="2642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9893" y="229837"/>
            <a:ext cx="4741891" cy="1321454"/>
            <a:chOff x="179893" y="229837"/>
            <a:chExt cx="4741891" cy="1321454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79893" y="229837"/>
              <a:ext cx="4741891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630" y="410486"/>
              <a:ext cx="39129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 smtClean="0">
                  <a:latin typeface="American Typewriter"/>
                  <a:cs typeface="American Typewriter"/>
                </a:rPr>
                <a:t>Ribosomes</a:t>
              </a:r>
              <a:endParaRPr lang="en-US" sz="5000" dirty="0">
                <a:latin typeface="American Typewriter"/>
                <a:cs typeface="American Typewriter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0633" y="1934044"/>
            <a:ext cx="4622617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halkduster"/>
                <a:cs typeface="Chalkduster"/>
              </a:rPr>
              <a:t>If the Nucleolus makes Ribosomes, what do Ribosomes make?</a:t>
            </a:r>
          </a:p>
          <a:p>
            <a:pPr algn="ctr"/>
            <a:endParaRPr lang="en-US" sz="2400" b="1" dirty="0" smtClean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870F"/>
                </a:solidFill>
              </a:rPr>
              <a:t> </a:t>
            </a:r>
            <a:r>
              <a:rPr lang="en-US" b="1" u="sng" dirty="0" smtClean="0">
                <a:solidFill>
                  <a:srgbClr val="FF870F"/>
                </a:solidFill>
              </a:rPr>
              <a:t>Ribosomes</a:t>
            </a:r>
            <a:r>
              <a:rPr lang="en-US" b="1" dirty="0" smtClean="0">
                <a:solidFill>
                  <a:srgbClr val="FF870F"/>
                </a:solidFill>
              </a:rPr>
              <a:t> </a:t>
            </a:r>
            <a:r>
              <a:rPr lang="en-US" dirty="0" smtClean="0"/>
              <a:t>are attached to the Rough Endoplasmic Reticulum (which we will learn about next) and are where protein synthesis (protein building) occurs.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Ribosomes are small, complex assemblies of protein and RNA and are made in the Nucleolus. 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664340" y="410486"/>
            <a:ext cx="3063240" cy="5573413"/>
            <a:chOff x="805737" y="229837"/>
            <a:chExt cx="3063240" cy="5573413"/>
          </a:xfrm>
        </p:grpSpPr>
        <p:pic>
          <p:nvPicPr>
            <p:cNvPr id="17" name="Picture 16" descr="mito-em.gif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637" y="3099767"/>
              <a:ext cx="2377440" cy="2194560"/>
            </a:xfrm>
            <a:prstGeom prst="rect">
              <a:avLst/>
            </a:prstGeom>
          </p:spPr>
        </p:pic>
        <p:pic>
          <p:nvPicPr>
            <p:cNvPr id="18" name="Picture 17" descr="ribosomes2.1.png"/>
            <p:cNvPicPr>
              <a:picLocks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37" y="229837"/>
              <a:ext cx="3063240" cy="2642616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624599" y="2088107"/>
              <a:ext cx="0" cy="1593220"/>
            </a:xfrm>
            <a:prstGeom prst="straightConnector1">
              <a:avLst/>
            </a:prstGeom>
            <a:ln w="57150" cmpd="sng">
              <a:solidFill>
                <a:srgbClr val="DC2E8C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86810" y="5433918"/>
              <a:ext cx="2901094" cy="369332"/>
              <a:chOff x="5997407" y="5466184"/>
              <a:chExt cx="2901094" cy="369332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122074" y="5467583"/>
                <a:ext cx="2651760" cy="311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997407" y="5466184"/>
                <a:ext cx="2901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Kristen ITC" panose="03050502040202030202" pitchFamily="66" charset="0"/>
                    <a:cs typeface="Chalkduster"/>
                  </a:rPr>
                  <a:t>Under the Microscope</a:t>
                </a:r>
                <a:endParaRPr lang="en-US" dirty="0">
                  <a:latin typeface="Kristen ITC" panose="03050502040202030202" pitchFamily="66" charset="0"/>
                  <a:cs typeface="Chalkdus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676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9893" y="229837"/>
            <a:ext cx="4741891" cy="1321454"/>
            <a:chOff x="179893" y="229837"/>
            <a:chExt cx="4741891" cy="1321454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79893" y="229837"/>
              <a:ext cx="4741891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630" y="410486"/>
              <a:ext cx="39129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 smtClean="0">
                  <a:latin typeface="American Typewriter"/>
                  <a:cs typeface="American Typewriter"/>
                </a:rPr>
                <a:t>Lysosomes</a:t>
              </a:r>
              <a:endParaRPr lang="en-US" sz="5000" dirty="0">
                <a:latin typeface="American Typewriter"/>
                <a:cs typeface="American Typewriter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893" y="1774608"/>
            <a:ext cx="4885730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halkduster"/>
                <a:cs typeface="Chalkduster"/>
              </a:rPr>
              <a:t>The Golgi Apparatus Has One More Job: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Golgi Apparatus produces</a:t>
            </a:r>
            <a:r>
              <a:rPr lang="en-US" u="sng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Lysosomes.</a:t>
            </a:r>
          </a:p>
          <a:p>
            <a:endParaRPr lang="en-US" dirty="0" smtClean="0"/>
          </a:p>
          <a:p>
            <a:pPr algn="ctr"/>
            <a:r>
              <a:rPr lang="en-US" sz="2400" b="1" dirty="0" smtClean="0">
                <a:latin typeface="Chalkduster"/>
                <a:cs typeface="Chalkduster"/>
              </a:rPr>
              <a:t>What do these Lysosomes Do?</a:t>
            </a:r>
          </a:p>
          <a:p>
            <a:pPr algn="ctr"/>
            <a:endParaRPr lang="en-US" sz="2400" b="1" dirty="0"/>
          </a:p>
          <a:p>
            <a:pPr marL="285750" indent="-285750">
              <a:buFont typeface="Arial"/>
              <a:buChar char="•"/>
            </a:pPr>
            <a:r>
              <a:rPr lang="en-US" b="1" u="sng" dirty="0" smtClean="0">
                <a:solidFill>
                  <a:srgbClr val="FF870F"/>
                </a:solidFill>
              </a:rPr>
              <a:t>Lysosomes</a:t>
            </a:r>
            <a:r>
              <a:rPr lang="en-US" dirty="0" smtClean="0"/>
              <a:t> are membranous sacs that contain hydrolytic digestive enzymes.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 other words, the Lysosome is responsible for digesting worn-out organelles and cell debris (trash).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626468" y="581855"/>
            <a:ext cx="3063240" cy="5574709"/>
            <a:chOff x="764182" y="233512"/>
            <a:chExt cx="3063240" cy="5574709"/>
          </a:xfrm>
        </p:grpSpPr>
        <p:pic>
          <p:nvPicPr>
            <p:cNvPr id="13" name="Picture 12" descr="lysosomes2.jpg"/>
            <p:cNvPicPr>
              <a:picLocks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82" y="233512"/>
              <a:ext cx="3063240" cy="2642616"/>
            </a:xfrm>
            <a:prstGeom prst="rect">
              <a:avLst/>
            </a:prstGeom>
          </p:spPr>
        </p:pic>
        <p:pic>
          <p:nvPicPr>
            <p:cNvPr id="14" name="Picture 13" descr="image22.jpg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5" r="10569"/>
            <a:stretch/>
          </p:blipFill>
          <p:spPr>
            <a:xfrm>
              <a:off x="1107082" y="3099767"/>
              <a:ext cx="2377440" cy="219456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H="1">
              <a:off x="1812925" y="2164740"/>
              <a:ext cx="710005" cy="2165723"/>
            </a:xfrm>
            <a:prstGeom prst="straightConnector1">
              <a:avLst/>
            </a:prstGeom>
            <a:ln w="57150" cmpd="sng">
              <a:solidFill>
                <a:srgbClr val="C7352E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845255" y="5438889"/>
              <a:ext cx="2901094" cy="369332"/>
              <a:chOff x="5997407" y="5466184"/>
              <a:chExt cx="2901094" cy="36933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122074" y="5467583"/>
                <a:ext cx="2651760" cy="311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997407" y="5466184"/>
                <a:ext cx="2901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Kristen ITC" panose="03050502040202030202" pitchFamily="66" charset="0"/>
                    <a:cs typeface="Chalkduster"/>
                  </a:rPr>
                  <a:t>Under the Microscope</a:t>
                </a:r>
                <a:endParaRPr lang="en-US" dirty="0">
                  <a:latin typeface="Kristen ITC" panose="03050502040202030202" pitchFamily="66" charset="0"/>
                  <a:cs typeface="Chalkdus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006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1062" y="4640457"/>
            <a:ext cx="21077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Atoms are the very smallest elements in the universe. Everything in the world is made up of atoms both living things and non-living things.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56509" y="2054828"/>
            <a:ext cx="26026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Molecules form when atoms combine to make a new substance. This molecule is made of the atoms to the left (2 hydrogen atoms and 1 oxygen atom to make water!).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255215" y="2593905"/>
            <a:ext cx="1900498" cy="1965329"/>
            <a:chOff x="255215" y="2593905"/>
            <a:chExt cx="1900498" cy="1965329"/>
          </a:xfrm>
        </p:grpSpPr>
        <p:sp>
          <p:nvSpPr>
            <p:cNvPr id="7" name="Oval 6"/>
            <p:cNvSpPr/>
            <p:nvPr/>
          </p:nvSpPr>
          <p:spPr>
            <a:xfrm>
              <a:off x="281930" y="2593905"/>
              <a:ext cx="822960" cy="8229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332753" y="3188412"/>
              <a:ext cx="822960" cy="8229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  <a:effectLst>
              <a:innerShdw blurRad="63500" dist="50800" dir="8100000">
                <a:prstClr val="black">
                  <a:alpha val="50000"/>
                </a:prstClr>
              </a:innerShdw>
            </a:effectLst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55215" y="3553247"/>
              <a:ext cx="1041691" cy="1005987"/>
            </a:xfrm>
            <a:prstGeom prst="ellipse">
              <a:avLst/>
            </a:prstGeom>
            <a:ln/>
            <a:effectLst>
              <a:innerShdw blurRad="63500" dist="50800" dir="8100000">
                <a:prstClr val="black">
                  <a:alpha val="50000"/>
                </a:prstClr>
              </a:innerShdw>
            </a:effectLst>
            <a:scene3d>
              <a:camera prst="obliqueTopLeft"/>
              <a:lightRig rig="threePt" dir="t"/>
            </a:scene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46527" y="3416865"/>
              <a:ext cx="390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H</a:t>
              </a:r>
              <a:endParaRPr lang="en-US" sz="2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2642" y="2728739"/>
              <a:ext cx="481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H</a:t>
              </a:r>
              <a:endParaRPr lang="en-US" sz="2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2642" y="3856932"/>
              <a:ext cx="635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O</a:t>
              </a:r>
              <a:endParaRPr lang="en-US" sz="20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56509" y="4231292"/>
            <a:ext cx="2783016" cy="2540518"/>
            <a:chOff x="3256509" y="4231292"/>
            <a:chExt cx="2783016" cy="2540518"/>
          </a:xfrm>
        </p:grpSpPr>
        <p:pic>
          <p:nvPicPr>
            <p:cNvPr id="4" name="Picture 3" descr="ato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509" y="4231292"/>
              <a:ext cx="2783016" cy="200377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573952" y="6217812"/>
              <a:ext cx="21952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American Typewriter"/>
                  <a:cs typeface="American Typewriter"/>
                </a:rPr>
                <a:t>Molecules</a:t>
              </a:r>
              <a:endParaRPr lang="en-US" sz="3000" b="1" dirty="0">
                <a:latin typeface="American Typewriter"/>
                <a:cs typeface="American Typewriter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73952" y="4538702"/>
              <a:ext cx="502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H</a:t>
              </a:r>
              <a:endParaRPr lang="en-US" sz="2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91452" y="4538702"/>
              <a:ext cx="47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H</a:t>
              </a:r>
              <a:endParaRPr lang="en-US" sz="2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74952" y="5138867"/>
              <a:ext cx="6538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 smtClean="0"/>
                <a:t> O</a:t>
              </a:r>
              <a:endParaRPr lang="en-US" sz="2500" b="1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850690" y="4886139"/>
            <a:ext cx="1938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These are the most basic units of all living things. They are made of many atoms and molecules.</a:t>
            </a:r>
            <a:endParaRPr lang="en-US" sz="1600" dirty="0"/>
          </a:p>
        </p:txBody>
      </p:sp>
      <p:pic>
        <p:nvPicPr>
          <p:cNvPr id="25" name="Picture 24" descr="c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427" y="2435082"/>
            <a:ext cx="2601883" cy="2236329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1833769">
            <a:off x="2174472" y="4186419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87340">
            <a:off x="6068975" y="464382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88223" y="2410269"/>
            <a:ext cx="1722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merican Typewriter"/>
                <a:cs typeface="American Typewriter"/>
              </a:rPr>
              <a:t>Atoms</a:t>
            </a:r>
            <a:endParaRPr lang="en-US" sz="3000" b="1" dirty="0">
              <a:latin typeface="American Typewriter"/>
              <a:cs typeface="American Typewrit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0309" y="1777829"/>
            <a:ext cx="1938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merican Typewriter"/>
                <a:cs typeface="American Typewriter"/>
              </a:rPr>
              <a:t>Cells</a:t>
            </a:r>
            <a:endParaRPr lang="en-US" sz="3000" b="1" dirty="0">
              <a:latin typeface="American Typewriter"/>
              <a:cs typeface="American Typewrit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94540" y="244318"/>
            <a:ext cx="645406" cy="59730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294051" y="244318"/>
            <a:ext cx="620699" cy="59730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207075" y="244318"/>
            <a:ext cx="581859" cy="56388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561096" y="248491"/>
            <a:ext cx="596209" cy="59313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281930" y="263109"/>
            <a:ext cx="4903170" cy="1660472"/>
          </a:xfrm>
          <a:prstGeom prst="round2Diag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38" y="263109"/>
            <a:ext cx="4319931" cy="1491977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Where do Cells Come from?</a:t>
            </a:r>
            <a:endParaRPr lang="en-US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4302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NA_Double_Heli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74" y="2383346"/>
            <a:ext cx="5919068" cy="44746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9893" y="229837"/>
            <a:ext cx="4741891" cy="1321454"/>
            <a:chOff x="179893" y="229837"/>
            <a:chExt cx="4741891" cy="1321454"/>
          </a:xfrm>
        </p:grpSpPr>
        <p:sp>
          <p:nvSpPr>
            <p:cNvPr id="6" name="Round Diagonal Corner Rectangle 5"/>
            <p:cNvSpPr/>
            <p:nvPr/>
          </p:nvSpPr>
          <p:spPr>
            <a:xfrm>
              <a:off x="179893" y="229837"/>
              <a:ext cx="4741891" cy="1321454"/>
            </a:xfrm>
            <a:prstGeom prst="round2Diag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630" y="410486"/>
              <a:ext cx="39129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 smtClean="0">
                  <a:latin typeface="American Typewriter"/>
                  <a:cs typeface="American Typewriter"/>
                </a:rPr>
                <a:t>DNA: </a:t>
              </a:r>
              <a:endParaRPr lang="en-US" sz="5000" dirty="0">
                <a:latin typeface="American Typewriter"/>
                <a:cs typeface="American Typewri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805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http://www.britannica.com/EBchecked/topic/132995/connective-</a:t>
            </a:r>
            <a:r>
              <a:rPr lang="en-US" dirty="0" smtClean="0">
                <a:hlinkClick r:id="rId2"/>
              </a:rPr>
              <a:t>tissue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http://www.bio.davidson.edu/people/kabernd/berndcv/lab/epithelialinfoweb/</a:t>
            </a:r>
            <a:r>
              <a:rPr lang="en-US" dirty="0" smtClean="0">
                <a:hlinkClick r:id="rId3"/>
              </a:rPr>
              <a:t>index.html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http://www.botany.uwc.ac.za/sci_ed/grade10/mammal/</a:t>
            </a:r>
            <a:r>
              <a:rPr lang="en-US" dirty="0" smtClean="0">
                <a:hlinkClick r:id="rId4"/>
              </a:rPr>
              <a:t>nervous.htm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2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toplasm2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560" y="229837"/>
            <a:ext cx="3064791" cy="2646291"/>
          </a:xfrm>
          <a:prstGeom prst="rect">
            <a:avLst/>
          </a:prstGeom>
        </p:spPr>
      </p:pic>
      <p:pic>
        <p:nvPicPr>
          <p:cNvPr id="6" name="Picture 5" descr="cytoplas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35" y="3099767"/>
            <a:ext cx="2377440" cy="219456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028597" y="2183642"/>
            <a:ext cx="448875" cy="1924334"/>
          </a:xfrm>
          <a:prstGeom prst="straightConnector1">
            <a:avLst/>
          </a:prstGeom>
          <a:ln w="57150" cmpd="sng">
            <a:solidFill>
              <a:srgbClr val="48DCCD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997407" y="5466184"/>
            <a:ext cx="2901094" cy="369332"/>
            <a:chOff x="5997407" y="5466184"/>
            <a:chExt cx="2901094" cy="369332"/>
          </a:xfrm>
        </p:grpSpPr>
        <p:sp>
          <p:nvSpPr>
            <p:cNvPr id="8" name="Rectangle 7"/>
            <p:cNvSpPr/>
            <p:nvPr/>
          </p:nvSpPr>
          <p:spPr>
            <a:xfrm>
              <a:off x="6122074" y="5467583"/>
              <a:ext cx="2651760" cy="3119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97407" y="5466184"/>
              <a:ext cx="2901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Kristen ITC" panose="03050502040202030202" pitchFamily="66" charset="0"/>
                  <a:cs typeface="Chalkduster"/>
                </a:rPr>
                <a:t>Under the Microscope</a:t>
              </a:r>
              <a:endParaRPr lang="en-US" dirty="0">
                <a:latin typeface="Kristen ITC" panose="03050502040202030202" pitchFamily="66" charset="0"/>
                <a:cs typeface="Chalkduster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90096" y="233512"/>
            <a:ext cx="3063240" cy="5713998"/>
            <a:chOff x="490096" y="233512"/>
            <a:chExt cx="3063240" cy="5713998"/>
          </a:xfrm>
        </p:grpSpPr>
        <p:grpSp>
          <p:nvGrpSpPr>
            <p:cNvPr id="101" name="Group 100"/>
            <p:cNvGrpSpPr/>
            <p:nvPr/>
          </p:nvGrpSpPr>
          <p:grpSpPr>
            <a:xfrm>
              <a:off x="571169" y="2116681"/>
              <a:ext cx="2901094" cy="3830829"/>
              <a:chOff x="1037576" y="2006086"/>
              <a:chExt cx="2901094" cy="3830829"/>
            </a:xfrm>
          </p:grpSpPr>
          <p:pic>
            <p:nvPicPr>
              <p:cNvPr id="102" name="Picture 101" descr="rough.jpg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403" y="3120606"/>
                <a:ext cx="2377440" cy="2194560"/>
              </a:xfrm>
              <a:prstGeom prst="rect">
                <a:avLst/>
              </a:prstGeom>
            </p:spPr>
          </p:pic>
          <p:cxnSp>
            <p:nvCxnSpPr>
              <p:cNvPr id="104" name="Straight Arrow Connector 103"/>
              <p:cNvCxnSpPr/>
              <p:nvPr/>
            </p:nvCxnSpPr>
            <p:spPr>
              <a:xfrm>
                <a:off x="2179409" y="2006086"/>
                <a:ext cx="0" cy="1337615"/>
              </a:xfrm>
              <a:prstGeom prst="straightConnector1">
                <a:avLst/>
              </a:prstGeom>
              <a:ln w="57150" cmpd="sng">
                <a:solidFill>
                  <a:srgbClr val="43C733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105" name="Group 104"/>
              <p:cNvGrpSpPr/>
              <p:nvPr/>
            </p:nvGrpSpPr>
            <p:grpSpPr>
              <a:xfrm>
                <a:off x="1037576" y="5467583"/>
                <a:ext cx="2901094" cy="369332"/>
                <a:chOff x="5997407" y="5466184"/>
                <a:chExt cx="2901094" cy="369332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6122074" y="5467583"/>
                  <a:ext cx="2651760" cy="31194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5997407" y="5466184"/>
                  <a:ext cx="29010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Kristen ITC" panose="03050502040202030202" pitchFamily="66" charset="0"/>
                      <a:cs typeface="Chalkduster"/>
                    </a:rPr>
                    <a:t>Under the Microscope</a:t>
                  </a:r>
                  <a:endParaRPr lang="en-US" dirty="0">
                    <a:latin typeface="Kristen ITC" panose="03050502040202030202" pitchFamily="66" charset="0"/>
                    <a:cs typeface="Chalkduster"/>
                  </a:endParaRPr>
                </a:p>
              </p:txBody>
            </p:sp>
          </p:grpSp>
        </p:grpSp>
        <p:pic>
          <p:nvPicPr>
            <p:cNvPr id="108" name="Picture 107"/>
            <p:cNvPicPr>
              <a:picLocks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96" y="233512"/>
              <a:ext cx="3063240" cy="2642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88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book_cell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86" y="2063601"/>
            <a:ext cx="5606955" cy="4202981"/>
          </a:xfrm>
          <a:prstGeom prst="rect">
            <a:avLst/>
          </a:prstGeom>
        </p:spPr>
      </p:pic>
      <p:sp>
        <p:nvSpPr>
          <p:cNvPr id="12" name="Round Diagonal Corner Rectangle 11"/>
          <p:cNvSpPr/>
          <p:nvPr/>
        </p:nvSpPr>
        <p:spPr>
          <a:xfrm>
            <a:off x="337759" y="229837"/>
            <a:ext cx="4741891" cy="1321454"/>
          </a:xfrm>
          <a:prstGeom prst="round2Diag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8894" y="402395"/>
            <a:ext cx="4715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merican Typewriter"/>
                <a:cs typeface="American Typewriter"/>
              </a:rPr>
              <a:t>Inside the Cell</a:t>
            </a:r>
            <a:endParaRPr lang="en-US" sz="5000" dirty="0">
              <a:latin typeface="American Typewriter"/>
              <a:cs typeface="American Typewrit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7759" y="1887189"/>
            <a:ext cx="2842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merican Typewriter"/>
                <a:cs typeface="American Typewriter"/>
              </a:rPr>
              <a:t>Cell’s aren’t just blocks as you can see. They have many inner parts called </a:t>
            </a:r>
            <a:r>
              <a:rPr lang="en-US" sz="2000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merican Typewriter"/>
                <a:cs typeface="American Typewriter"/>
              </a:rPr>
              <a:t>Organelles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merican Typewriter"/>
                <a:cs typeface="American Typewriter"/>
              </a:rPr>
              <a:t> </a:t>
            </a:r>
            <a:r>
              <a:rPr lang="en-US" sz="2000" dirty="0" smtClean="0">
                <a:latin typeface="American Typewriter"/>
                <a:cs typeface="American Typewriter"/>
              </a:rPr>
              <a:t>that help the cell do its special jobs. </a:t>
            </a:r>
            <a:endParaRPr lang="en-US" sz="2000" dirty="0">
              <a:latin typeface="American Typewriter"/>
              <a:cs typeface="American Typewrit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59" y="4278195"/>
            <a:ext cx="2663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merican Typewriter"/>
                <a:cs typeface="American Typewriter"/>
              </a:rPr>
              <a:t>Cells also come with a special set of instructions. These instructions tell the cell what job to do and what to be!</a:t>
            </a:r>
            <a:endParaRPr lang="en-US" sz="2000" dirty="0">
              <a:latin typeface="American Typewriter"/>
              <a:cs typeface="American Typewrit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22175" y="263109"/>
            <a:ext cx="596209" cy="59313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16488" y="263109"/>
            <a:ext cx="596209" cy="59313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92763" y="263109"/>
            <a:ext cx="596209" cy="59313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210411" y="263109"/>
            <a:ext cx="596209" cy="59313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179893" y="229837"/>
            <a:ext cx="4741891" cy="1321454"/>
          </a:xfrm>
          <a:prstGeom prst="round2Diag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cene3d>
              <a:camera prst="obliqueTopLeft"/>
              <a:lightRig rig="threePt" dir="t"/>
            </a:scene3d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1547" y="396846"/>
            <a:ext cx="43859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merican Typewriter"/>
                <a:cs typeface="American Typewriter"/>
              </a:rPr>
              <a:t>Organelles</a:t>
            </a:r>
            <a:endParaRPr lang="en-US" sz="5000" dirty="0">
              <a:latin typeface="American Typewriter"/>
              <a:cs typeface="American Typewriter"/>
            </a:endParaRPr>
          </a:p>
        </p:txBody>
      </p:sp>
      <p:pic>
        <p:nvPicPr>
          <p:cNvPr id="10" name="Picture 9" descr="png c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57" y="1952131"/>
            <a:ext cx="4619253" cy="45802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81332" y="5426618"/>
            <a:ext cx="1457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4040"/>
                </a:solidFill>
              </a:rPr>
              <a:t>Mitochondrion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376104" y="1798242"/>
            <a:ext cx="97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4040"/>
                </a:solidFill>
              </a:rPr>
              <a:t>Nucleus: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50530" y="2466334"/>
            <a:ext cx="111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4040"/>
                </a:solidFill>
              </a:rPr>
              <a:t>Nucleolus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19756" y="4841157"/>
            <a:ext cx="1893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4040"/>
                </a:solidFill>
              </a:rPr>
              <a:t>Rough Endoplasmic Reticulum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15105" y="5763490"/>
            <a:ext cx="315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4040"/>
                </a:solidFill>
              </a:rPr>
              <a:t>Smooth Endoplasmic Reticulum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491" y="2159640"/>
            <a:ext cx="1598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Cell Membrane</a:t>
            </a:r>
          </a:p>
          <a:p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0080" y="3227052"/>
            <a:ext cx="122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4040"/>
                </a:solidFill>
              </a:rPr>
              <a:t>Cytoplasm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606354" y="1104731"/>
            <a:ext cx="134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4040"/>
                </a:solidFill>
              </a:rPr>
              <a:t>Ribosomes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185792" y="3242706"/>
            <a:ext cx="165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4040"/>
                </a:solidFill>
              </a:rPr>
              <a:t>Golgi Apparatus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6719604" y="6071267"/>
            <a:ext cx="1119027" cy="312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4040"/>
                </a:solidFill>
              </a:rPr>
              <a:t>Lysosomes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514520" y="2466334"/>
            <a:ext cx="707352" cy="41148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71172" y="3534829"/>
            <a:ext cx="1850700" cy="505891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823775" y="2106019"/>
            <a:ext cx="1552329" cy="13318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313244" y="3704969"/>
            <a:ext cx="1627366" cy="132340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027687" y="4464034"/>
            <a:ext cx="641459" cy="1257114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055374" y="3534829"/>
            <a:ext cx="1130418" cy="505891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6376104" y="5028375"/>
            <a:ext cx="1005229" cy="45811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5606354" y="5486491"/>
            <a:ext cx="1113251" cy="897767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3" idx="1"/>
          </p:cNvCxnSpPr>
          <p:nvPr/>
        </p:nvCxnSpPr>
        <p:spPr>
          <a:xfrm flipH="1">
            <a:off x="4707492" y="2620223"/>
            <a:ext cx="2243038" cy="108474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8" idx="1"/>
          </p:cNvCxnSpPr>
          <p:nvPr/>
        </p:nvCxnSpPr>
        <p:spPr>
          <a:xfrm flipH="1">
            <a:off x="4669824" y="1258620"/>
            <a:ext cx="936530" cy="1619194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125" y="2267115"/>
            <a:ext cx="519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halkduster"/>
                <a:cs typeface="Chalkduster"/>
              </a:rPr>
              <a:t>How Cells combine to Make all Living things</a:t>
            </a:r>
            <a:endParaRPr lang="en-US" sz="3200" b="1" dirty="0">
              <a:latin typeface="Chalkduster"/>
              <a:cs typeface="Chalkduster"/>
            </a:endParaRPr>
          </a:p>
        </p:txBody>
      </p:sp>
      <p:pic>
        <p:nvPicPr>
          <p:cNvPr id="6" name="Picture 5" descr="ce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6" y="782489"/>
            <a:ext cx="1658358" cy="1425366"/>
          </a:xfrm>
          <a:prstGeom prst="rect">
            <a:avLst/>
          </a:prstGeom>
        </p:spPr>
      </p:pic>
      <p:pic>
        <p:nvPicPr>
          <p:cNvPr id="9" name="Picture 8" descr="orga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42" y="4650043"/>
            <a:ext cx="2122860" cy="2122860"/>
          </a:xfrm>
          <a:prstGeom prst="rect">
            <a:avLst/>
          </a:prstGeom>
        </p:spPr>
      </p:pic>
      <p:pic>
        <p:nvPicPr>
          <p:cNvPr id="11" name="Picture 10" descr="module 6 - 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831" y="370502"/>
            <a:ext cx="3467471" cy="277397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477539" y="370502"/>
            <a:ext cx="3054292" cy="822960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561236" y="2989663"/>
            <a:ext cx="1333232" cy="822960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4786066" y="4834779"/>
            <a:ext cx="1789867" cy="822960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57050" y="1221098"/>
            <a:ext cx="225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Cells combine to create Tissue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34732" y="2913445"/>
            <a:ext cx="1873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Tissue combines to make Organs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56993" y="5735137"/>
            <a:ext cx="209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Organs combine to make Organ Systems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53997" y="3603262"/>
            <a:ext cx="3255674" cy="3028292"/>
            <a:chOff x="72030" y="3572581"/>
            <a:chExt cx="3255674" cy="3028292"/>
          </a:xfrm>
        </p:grpSpPr>
        <p:sp>
          <p:nvSpPr>
            <p:cNvPr id="18" name="5-Point Star 17"/>
            <p:cNvSpPr/>
            <p:nvPr/>
          </p:nvSpPr>
          <p:spPr>
            <a:xfrm rot="20886040">
              <a:off x="72030" y="3572581"/>
              <a:ext cx="3255674" cy="2780108"/>
            </a:xfrm>
            <a:prstGeom prst="star5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ystems 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25" y="3760240"/>
              <a:ext cx="2175925" cy="284063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506849" y="170447"/>
            <a:ext cx="1549878" cy="432454"/>
            <a:chOff x="6506849" y="170447"/>
            <a:chExt cx="1549878" cy="432454"/>
          </a:xfrm>
        </p:grpSpPr>
        <p:sp>
          <p:nvSpPr>
            <p:cNvPr id="3" name="Rectangle 2"/>
            <p:cNvSpPr/>
            <p:nvPr/>
          </p:nvSpPr>
          <p:spPr>
            <a:xfrm>
              <a:off x="6506849" y="175965"/>
              <a:ext cx="1549878" cy="42693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506849" y="170447"/>
              <a:ext cx="1482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Tissue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31956" y="175965"/>
            <a:ext cx="1549878" cy="426936"/>
            <a:chOff x="331956" y="175965"/>
            <a:chExt cx="1549878" cy="426936"/>
          </a:xfrm>
        </p:grpSpPr>
        <p:sp>
          <p:nvSpPr>
            <p:cNvPr id="19" name="Rectangle 18"/>
            <p:cNvSpPr/>
            <p:nvPr/>
          </p:nvSpPr>
          <p:spPr>
            <a:xfrm>
              <a:off x="331956" y="175965"/>
              <a:ext cx="1549878" cy="42693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1956" y="175965"/>
              <a:ext cx="1549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FFFF"/>
                  </a:solidFill>
                </a:rPr>
                <a:t>Cells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281788" y="4165506"/>
            <a:ext cx="1549878" cy="426936"/>
            <a:chOff x="7281788" y="4165506"/>
            <a:chExt cx="1549878" cy="426936"/>
          </a:xfrm>
        </p:grpSpPr>
        <p:sp>
          <p:nvSpPr>
            <p:cNvPr id="20" name="Rectangle 19"/>
            <p:cNvSpPr/>
            <p:nvPr/>
          </p:nvSpPr>
          <p:spPr>
            <a:xfrm>
              <a:off x="7281788" y="4165506"/>
              <a:ext cx="1549878" cy="42693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77955" y="4165506"/>
              <a:ext cx="1357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FFFF"/>
                  </a:solidFill>
                </a:rPr>
                <a:t>Organs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329922" y="5062010"/>
            <a:ext cx="2205114" cy="426936"/>
            <a:chOff x="3211333" y="6222422"/>
            <a:chExt cx="2205114" cy="426936"/>
          </a:xfrm>
        </p:grpSpPr>
        <p:sp>
          <p:nvSpPr>
            <p:cNvPr id="21" name="Rectangle 20"/>
            <p:cNvSpPr/>
            <p:nvPr/>
          </p:nvSpPr>
          <p:spPr>
            <a:xfrm>
              <a:off x="3212859" y="6222422"/>
              <a:ext cx="2193789" cy="42693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11333" y="6234985"/>
              <a:ext cx="2205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FFFF"/>
                  </a:solidFill>
                </a:rPr>
                <a:t>Organ Systems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41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6" y="3130866"/>
            <a:ext cx="3238369" cy="3238369"/>
          </a:xfrm>
          <a:prstGeom prst="rect">
            <a:avLst/>
          </a:prstGeom>
        </p:spPr>
      </p:pic>
      <p:sp>
        <p:nvSpPr>
          <p:cNvPr id="5" name="Round Diagonal Corner Rectangle 4"/>
          <p:cNvSpPr/>
          <p:nvPr/>
        </p:nvSpPr>
        <p:spPr>
          <a:xfrm>
            <a:off x="0" y="334273"/>
            <a:ext cx="4541531" cy="1562995"/>
          </a:xfrm>
          <a:prstGeom prst="round2DiagRect">
            <a:avLst/>
          </a:prstGeom>
          <a:gradFill flip="none" rotWithShape="1">
            <a:gsLst>
              <a:gs pos="0">
                <a:srgbClr val="7E3DB2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cene3d>
              <a:camera prst="obliqueTopLeft"/>
              <a:lightRig rig="threePt" dir="t"/>
            </a:scene3d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9173" y="605379"/>
            <a:ext cx="3786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duster"/>
                <a:cs typeface="Chalkduster"/>
              </a:rPr>
              <a:t>Organs Combine to Make Organ Systems</a:t>
            </a:r>
            <a:endParaRPr lang="en-US" sz="2400" dirty="0">
              <a:latin typeface="Chalkduster"/>
              <a:cs typeface="Chalkdust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5831" y="457815"/>
            <a:ext cx="3762984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Tissues help to make all of the following organs: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Pharynx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Larynx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Heart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Arteries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Muscles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Liver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Gallbladder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Kidneys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Skeleton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Intestines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Brain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Lymph Nodes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Lungs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Spleen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Bone marrow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Stomach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Veins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Pancreas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Bladder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86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28763" y="175172"/>
            <a:ext cx="4515237" cy="664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merican Typewriter"/>
                <a:cs typeface="American Typewriter"/>
              </a:rPr>
              <a:t>The Four Basic Classes of Animal Tissue: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7E3DB2"/>
                </a:solidFill>
              </a:rPr>
              <a:t>Connective tissue</a:t>
            </a:r>
            <a:r>
              <a:rPr lang="en-US" dirty="0" smtClean="0"/>
              <a:t>: Contain various cells in an extracellular matrix of fibrous and fat tissue that help maintain the form of the body &amp; its organs.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7E3DB2"/>
                </a:solidFill>
              </a:rPr>
              <a:t>Epithelial Tissue</a:t>
            </a:r>
            <a:r>
              <a:rPr lang="en-US" dirty="0" smtClean="0"/>
              <a:t>: Tightly bound cells that line structures within the body and form glands.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7E3DB2"/>
                </a:solidFill>
              </a:rPr>
              <a:t>Muscle Tissue</a:t>
            </a:r>
            <a:r>
              <a:rPr lang="en-US" dirty="0" smtClean="0"/>
              <a:t>: Soft tissue consisting of three varieties: skeletal, cardiac, and smooth muscle tissue. Muscle tissue gives muscles their ability to contract.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7E3DB2"/>
                </a:solidFill>
              </a:rPr>
              <a:t>Nervous Tissue</a:t>
            </a:r>
            <a:r>
              <a:rPr lang="en-US" dirty="0" smtClean="0"/>
              <a:t>: Tissue that reacts to stimuli and conduct impulses to various organs that help bring a response to the stimulus.</a:t>
            </a:r>
            <a:endParaRPr lang="en-US" dirty="0"/>
          </a:p>
        </p:txBody>
      </p:sp>
      <p:sp>
        <p:nvSpPr>
          <p:cNvPr id="11" name="Round Diagonal Corner Rectangle 10"/>
          <p:cNvSpPr/>
          <p:nvPr/>
        </p:nvSpPr>
        <p:spPr>
          <a:xfrm>
            <a:off x="0" y="334273"/>
            <a:ext cx="4541531" cy="1562995"/>
          </a:xfrm>
          <a:prstGeom prst="round2DiagRect">
            <a:avLst/>
          </a:prstGeom>
          <a:gradFill flip="none" rotWithShape="1">
            <a:gsLst>
              <a:gs pos="0">
                <a:srgbClr val="7E3DB2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cene3d>
              <a:camera prst="obliqueTopLeft"/>
              <a:lightRig rig="threePt" dir="t"/>
            </a:scene3d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9503" y="578510"/>
            <a:ext cx="4000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halkduster"/>
                <a:cs typeface="Chalkduster"/>
              </a:rPr>
              <a:t>Tissues Combine to Make Organs</a:t>
            </a:r>
            <a:endParaRPr lang="en-US" sz="3200" dirty="0">
              <a:latin typeface="Chalkduster"/>
              <a:cs typeface="Chalkdust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698" y="2548039"/>
            <a:ext cx="4483065" cy="3393456"/>
            <a:chOff x="145698" y="2548039"/>
            <a:chExt cx="4483065" cy="3393456"/>
          </a:xfrm>
        </p:grpSpPr>
        <p:pic>
          <p:nvPicPr>
            <p:cNvPr id="26" name="Picture 25" descr="cardiacmuscle2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98" y="4311985"/>
              <a:ext cx="2172680" cy="1629510"/>
            </a:xfrm>
            <a:prstGeom prst="rect">
              <a:avLst/>
            </a:prstGeom>
          </p:spPr>
        </p:pic>
        <p:pic>
          <p:nvPicPr>
            <p:cNvPr id="27" name="Picture 26" descr="Epithelium 015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98" y="2548039"/>
              <a:ext cx="2172680" cy="1629510"/>
            </a:xfrm>
            <a:prstGeom prst="rect">
              <a:avLst/>
            </a:prstGeom>
          </p:spPr>
        </p:pic>
        <p:pic>
          <p:nvPicPr>
            <p:cNvPr id="28" name="Picture 27" descr="areolar_0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083" y="4311985"/>
              <a:ext cx="2172680" cy="1608468"/>
            </a:xfrm>
            <a:prstGeom prst="rect">
              <a:avLst/>
            </a:prstGeom>
          </p:spPr>
        </p:pic>
        <p:pic>
          <p:nvPicPr>
            <p:cNvPr id="29" name="Picture 28" descr="2054024757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083" y="2548039"/>
              <a:ext cx="2172680" cy="162951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626281" y="3701454"/>
              <a:ext cx="1326989" cy="369332"/>
              <a:chOff x="843651" y="3735347"/>
              <a:chExt cx="1326989" cy="36933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843651" y="3735347"/>
                <a:ext cx="1179326" cy="34610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43651" y="3735347"/>
                <a:ext cx="1326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Epithelial 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26281" y="5435595"/>
              <a:ext cx="1179326" cy="369332"/>
              <a:chOff x="2910372" y="3685666"/>
              <a:chExt cx="1179326" cy="369332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910372" y="3708896"/>
                <a:ext cx="1179326" cy="34610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910372" y="3685666"/>
                <a:ext cx="11793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  Muscle</a:t>
                </a:r>
                <a:endParaRPr lang="en-US" dirty="0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2931971" y="3709323"/>
              <a:ext cx="1179326" cy="34610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1971" y="3709323"/>
              <a:ext cx="1179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Nervous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402" y="5435595"/>
              <a:ext cx="1311294" cy="34610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71402" y="5424569"/>
              <a:ext cx="1417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Connective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611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man-bo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96" y="4377592"/>
            <a:ext cx="5257800" cy="2295144"/>
          </a:xfrm>
          <a:prstGeom prst="rect">
            <a:avLst/>
          </a:prstGeom>
        </p:spPr>
      </p:pic>
      <p:pic>
        <p:nvPicPr>
          <p:cNvPr id="2" name="Picture 1" descr="cell_to_bod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4" y="3571088"/>
            <a:ext cx="2966216" cy="31016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9094" y="347747"/>
            <a:ext cx="4541531" cy="1482219"/>
            <a:chOff x="0" y="334273"/>
            <a:chExt cx="4541531" cy="1482219"/>
          </a:xfrm>
        </p:grpSpPr>
        <p:sp>
          <p:nvSpPr>
            <p:cNvPr id="8" name="Round Diagonal Corner Rectangle 7"/>
            <p:cNvSpPr/>
            <p:nvPr/>
          </p:nvSpPr>
          <p:spPr>
            <a:xfrm>
              <a:off x="0" y="334273"/>
              <a:ext cx="4541531" cy="1482219"/>
            </a:xfrm>
            <a:prstGeom prst="round2DiagRect">
              <a:avLst/>
            </a:prstGeom>
            <a:gradFill flip="none" rotWithShape="1">
              <a:gsLst>
                <a:gs pos="0">
                  <a:srgbClr val="7E3DB2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9624" y="502120"/>
              <a:ext cx="4001653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halkduster"/>
                  <a:cs typeface="Chalkduster"/>
                </a:rPr>
                <a:t>Organ Systems Combine to Create the Body</a:t>
              </a:r>
              <a:endParaRPr lang="en-US" sz="2400" dirty="0">
                <a:latin typeface="Chalkduster"/>
                <a:cs typeface="Chalkduster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00625" y="515594"/>
            <a:ext cx="4201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Major Organ Systems of the Body: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Skeletal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Muscular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Nervous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Endocrine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Cardiovascular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Lymphatic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Respiratory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Digestive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Urinary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Reproductive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merican Typewriter"/>
                <a:cs typeface="American Typewriter"/>
              </a:rPr>
              <a:t>Integumentary System</a:t>
            </a:r>
            <a:endParaRPr lang="en-US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30157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1494" y="334273"/>
            <a:ext cx="4541531" cy="1482219"/>
            <a:chOff x="0" y="334273"/>
            <a:chExt cx="4541531" cy="1482219"/>
          </a:xfrm>
        </p:grpSpPr>
        <p:sp>
          <p:nvSpPr>
            <p:cNvPr id="4" name="Round Diagonal Corner Rectangle 3"/>
            <p:cNvSpPr/>
            <p:nvPr/>
          </p:nvSpPr>
          <p:spPr>
            <a:xfrm>
              <a:off x="0" y="334273"/>
              <a:ext cx="4541531" cy="1482219"/>
            </a:xfrm>
            <a:prstGeom prst="round2DiagRect">
              <a:avLst/>
            </a:prstGeom>
            <a:gradFill flip="none" rotWithShape="1">
              <a:gsLst>
                <a:gs pos="0">
                  <a:srgbClr val="7E3DB2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cene3d>
                <a:camera prst="obliqueTopLeft"/>
                <a:lightRig rig="threePt" dir="t"/>
              </a:scene3d>
            </a:bodyPr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9624" y="502120"/>
              <a:ext cx="40016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Chalkduster"/>
                  <a:cs typeface="Chalkduster"/>
                </a:rPr>
                <a:t>Cells Combine to Make Organs</a:t>
              </a:r>
              <a:endParaRPr lang="en-US" sz="3200" dirty="0">
                <a:latin typeface="Chalkduster"/>
                <a:cs typeface="Chalkdus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294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929</TotalTime>
  <Words>1197</Words>
  <Application>Microsoft Office PowerPoint</Application>
  <PresentationFormat>On-screen Show (4:3)</PresentationFormat>
  <Paragraphs>196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American Typewriter</vt:lpstr>
      <vt:lpstr>Arial</vt:lpstr>
      <vt:lpstr>Bernard MT Condensed</vt:lpstr>
      <vt:lpstr>Calibri</vt:lpstr>
      <vt:lpstr>Chalkduster</vt:lpstr>
      <vt:lpstr>Franklin Gothic Book</vt:lpstr>
      <vt:lpstr>Franklin Gothic Medium</vt:lpstr>
      <vt:lpstr>Kristen ITC</vt:lpstr>
      <vt:lpstr>News Gothic MT</vt:lpstr>
      <vt:lpstr>Tunga</vt:lpstr>
      <vt:lpstr>Wingdings</vt:lpstr>
      <vt:lpstr>Wingdings 2</vt:lpstr>
      <vt:lpstr>Breeze</vt:lpstr>
      <vt:lpstr>Angles</vt:lpstr>
      <vt:lpstr>CELLS</vt:lpstr>
      <vt:lpstr>Where do Cells Come from?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  <vt:lpstr>PowerPoint Presentation</vt:lpstr>
    </vt:vector>
  </TitlesOfParts>
  <Company>GEICO Insurance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 Hummer</dc:creator>
  <cp:lastModifiedBy>Adam Mills</cp:lastModifiedBy>
  <cp:revision>69</cp:revision>
  <dcterms:created xsi:type="dcterms:W3CDTF">2014-06-03T19:00:42Z</dcterms:created>
  <dcterms:modified xsi:type="dcterms:W3CDTF">2014-06-06T18:37:34Z</dcterms:modified>
</cp:coreProperties>
</file>